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NZ" dirty="0" smtClean="0"/>
              <a:t>Restless Leg Syndrome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NZ" dirty="0" smtClean="0"/>
          </a:p>
          <a:p>
            <a:pPr algn="ctr"/>
            <a:r>
              <a:rPr lang="en-NZ" dirty="0" smtClean="0"/>
              <a:t>Dr Andrew G Veale	FRACP</a:t>
            </a:r>
          </a:p>
          <a:p>
            <a:pPr algn="ctr"/>
            <a:r>
              <a:rPr lang="en-NZ" dirty="0" smtClean="0"/>
              <a:t>NZ Respiratory &amp; Sleep Institute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9821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What is it?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Z" dirty="0" smtClean="0"/>
              <a:t>A common disorder affecting 2% to 5% of the </a:t>
            </a:r>
            <a:r>
              <a:rPr lang="en-NZ" dirty="0" err="1" smtClean="0"/>
              <a:t>populaton</a:t>
            </a:r>
            <a:endParaRPr lang="en-NZ" dirty="0" smtClean="0"/>
          </a:p>
          <a:p>
            <a:r>
              <a:rPr lang="en-NZ" dirty="0" smtClean="0"/>
              <a:t>More common in women</a:t>
            </a:r>
          </a:p>
          <a:p>
            <a:r>
              <a:rPr lang="en-NZ" dirty="0" smtClean="0"/>
              <a:t>Common in pregnancy</a:t>
            </a:r>
          </a:p>
          <a:p>
            <a:r>
              <a:rPr lang="en-NZ" dirty="0" smtClean="0"/>
              <a:t>Can begin at any age</a:t>
            </a:r>
          </a:p>
          <a:p>
            <a:r>
              <a:rPr lang="en-NZ" dirty="0" smtClean="0"/>
              <a:t>Positive family history in those with early onset</a:t>
            </a:r>
          </a:p>
          <a:p>
            <a:r>
              <a:rPr lang="en-NZ" dirty="0" smtClean="0"/>
              <a:t>Usually intermittent</a:t>
            </a:r>
          </a:p>
          <a:p>
            <a:r>
              <a:rPr lang="en-NZ" dirty="0" smtClean="0"/>
              <a:t>Cause uncertain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95108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Diagnosis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History!!!</a:t>
            </a:r>
          </a:p>
          <a:p>
            <a:pPr lvl="1"/>
            <a:r>
              <a:rPr lang="en-NZ" dirty="0" smtClean="0"/>
              <a:t>A strong and often overwhelming need or urge to move the legs. Often associated with abnormal, unpleasant, or uncomfortable sensations. Deep aching, throbbing pulling, itching, crawling, creeping, burning)</a:t>
            </a:r>
          </a:p>
          <a:p>
            <a:pPr lvl="1"/>
            <a:r>
              <a:rPr lang="en-NZ" dirty="0" smtClean="0"/>
              <a:t>The urge to move the legs starts or gets worse during rest or inactivity.</a:t>
            </a:r>
          </a:p>
          <a:p>
            <a:pPr lvl="1"/>
            <a:r>
              <a:rPr lang="en-NZ" dirty="0" smtClean="0"/>
              <a:t>The urge to move is relieved by </a:t>
            </a:r>
            <a:r>
              <a:rPr lang="en-NZ" dirty="0" err="1" smtClean="0"/>
              <a:t>movment</a:t>
            </a:r>
            <a:endParaRPr lang="en-NZ" dirty="0" smtClean="0"/>
          </a:p>
          <a:p>
            <a:pPr lvl="1"/>
            <a:r>
              <a:rPr lang="en-NZ" dirty="0" smtClean="0"/>
              <a:t>The urge to move gets worse in the evening or nights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75610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Investigations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Blood Tests</a:t>
            </a:r>
          </a:p>
          <a:p>
            <a:pPr lvl="1"/>
            <a:r>
              <a:rPr lang="en-NZ" dirty="0" smtClean="0"/>
              <a:t>FBC, Iron studies, Renal Function.</a:t>
            </a:r>
          </a:p>
          <a:p>
            <a:r>
              <a:rPr lang="en-NZ" dirty="0" smtClean="0"/>
              <a:t>Polysomnography</a:t>
            </a:r>
          </a:p>
          <a:p>
            <a:pPr lvl="1"/>
            <a:r>
              <a:rPr lang="en-NZ" dirty="0" smtClean="0"/>
              <a:t>80% to 90% will have PLMS; but most patients with PLMS don’t have RLS.</a:t>
            </a:r>
          </a:p>
          <a:p>
            <a:pPr lvl="1"/>
            <a:r>
              <a:rPr lang="en-NZ" dirty="0" smtClean="0"/>
              <a:t>Excludes other sleep disorders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9596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Treatment 1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NZ" dirty="0" smtClean="0"/>
              <a:t>Often not required if intermittent and not associated with distress</a:t>
            </a:r>
          </a:p>
          <a:p>
            <a:r>
              <a:rPr lang="en-NZ" dirty="0" smtClean="0"/>
              <a:t>Lifestyle </a:t>
            </a:r>
          </a:p>
          <a:p>
            <a:pPr lvl="1"/>
            <a:r>
              <a:rPr lang="en-NZ" dirty="0" smtClean="0"/>
              <a:t>Reassurance and empathic support</a:t>
            </a:r>
          </a:p>
          <a:p>
            <a:pPr lvl="1"/>
            <a:r>
              <a:rPr lang="en-NZ" dirty="0" smtClean="0"/>
              <a:t>Avoid alcohol and nicotine</a:t>
            </a:r>
          </a:p>
          <a:p>
            <a:pPr lvl="1"/>
            <a:r>
              <a:rPr lang="en-NZ" dirty="0" smtClean="0"/>
              <a:t>Structured evening exercise</a:t>
            </a:r>
          </a:p>
          <a:p>
            <a:pPr lvl="1"/>
            <a:r>
              <a:rPr lang="en-NZ" dirty="0" smtClean="0"/>
              <a:t>Warm baths</a:t>
            </a:r>
          </a:p>
          <a:p>
            <a:pPr lvl="1"/>
            <a:r>
              <a:rPr lang="en-NZ" dirty="0" smtClean="0"/>
              <a:t>Massage</a:t>
            </a:r>
          </a:p>
          <a:p>
            <a:pPr lvl="1"/>
            <a:r>
              <a:rPr lang="en-NZ" dirty="0" smtClean="0"/>
              <a:t>Stretches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926995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Treatment 2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If Ferritin is in the lower third (lower half) of the normal range</a:t>
            </a:r>
          </a:p>
          <a:p>
            <a:pPr lvl="1"/>
            <a:r>
              <a:rPr lang="en-NZ" dirty="0" smtClean="0"/>
              <a:t>Iron supplements (Oral, but constipation; IV, but expensive)</a:t>
            </a:r>
          </a:p>
          <a:p>
            <a:r>
              <a:rPr lang="en-NZ" dirty="0" smtClean="0"/>
              <a:t>Medical compression devices</a:t>
            </a:r>
          </a:p>
        </p:txBody>
      </p:sp>
    </p:spTree>
    <p:extLst>
      <p:ext uri="{BB962C8B-B14F-4D97-AF65-F5344CB8AC3E}">
        <p14:creationId xmlns:p14="http://schemas.microsoft.com/office/powerpoint/2010/main" val="3798628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Treatment 3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/>
              <a:t>Gabapentin </a:t>
            </a:r>
            <a:r>
              <a:rPr lang="en-NZ" dirty="0" err="1"/>
              <a:t>Pregabalin</a:t>
            </a:r>
            <a:r>
              <a:rPr lang="en-NZ" dirty="0"/>
              <a:t>  as effective as Dopaminergic agents.</a:t>
            </a:r>
          </a:p>
          <a:p>
            <a:r>
              <a:rPr lang="en-NZ" dirty="0"/>
              <a:t>Dopamine (</a:t>
            </a:r>
            <a:r>
              <a:rPr lang="en-NZ" dirty="0" err="1"/>
              <a:t>LevoDopa</a:t>
            </a:r>
            <a:r>
              <a:rPr lang="en-NZ" dirty="0"/>
              <a:t> with Carbidopa) </a:t>
            </a:r>
            <a:endParaRPr lang="en-NZ" dirty="0" smtClean="0"/>
          </a:p>
          <a:p>
            <a:pPr lvl="1"/>
            <a:r>
              <a:rPr lang="en-NZ" dirty="0" smtClean="0"/>
              <a:t>but </a:t>
            </a:r>
            <a:r>
              <a:rPr lang="en-NZ" dirty="0"/>
              <a:t>augmentation &amp; </a:t>
            </a:r>
            <a:r>
              <a:rPr lang="en-NZ" dirty="0" smtClean="0"/>
              <a:t>impulsive, OCD</a:t>
            </a:r>
            <a:endParaRPr lang="en-NZ" dirty="0"/>
          </a:p>
          <a:p>
            <a:r>
              <a:rPr lang="en-NZ" dirty="0"/>
              <a:t>Dopaminergic agents (</a:t>
            </a:r>
            <a:r>
              <a:rPr lang="en-NZ" dirty="0" err="1"/>
              <a:t>Ropinerol</a:t>
            </a:r>
            <a:r>
              <a:rPr lang="en-NZ" dirty="0"/>
              <a:t>, </a:t>
            </a:r>
            <a:r>
              <a:rPr lang="en-NZ" dirty="0" err="1"/>
              <a:t>pramipexole</a:t>
            </a:r>
            <a:r>
              <a:rPr lang="en-NZ" dirty="0"/>
              <a:t>, </a:t>
            </a:r>
            <a:r>
              <a:rPr lang="en-NZ" dirty="0" err="1"/>
              <a:t>rotigotine</a:t>
            </a:r>
            <a:r>
              <a:rPr lang="en-NZ" dirty="0" smtClean="0"/>
              <a:t>)</a:t>
            </a:r>
          </a:p>
          <a:p>
            <a:pPr lvl="1"/>
            <a:r>
              <a:rPr lang="en-NZ" dirty="0"/>
              <a:t>but augmentation &amp; </a:t>
            </a:r>
            <a:r>
              <a:rPr lang="en-NZ" dirty="0" smtClean="0"/>
              <a:t>impulsive, OCD</a:t>
            </a:r>
          </a:p>
          <a:p>
            <a:r>
              <a:rPr lang="en-NZ" dirty="0" smtClean="0"/>
              <a:t>Opiates (methadone, codeine, oxycodone)</a:t>
            </a:r>
          </a:p>
          <a:p>
            <a:r>
              <a:rPr lang="en-NZ" dirty="0" smtClean="0"/>
              <a:t>Benzodiazepines</a:t>
            </a:r>
            <a:endParaRPr lang="en-NZ" dirty="0"/>
          </a:p>
          <a:p>
            <a:pPr marL="457200" lvl="1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226328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2800" dirty="0" smtClean="0"/>
              <a:t>Its more about how you use the drugs!</a:t>
            </a:r>
            <a:endParaRPr lang="en-NZ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Escalating doses</a:t>
            </a:r>
          </a:p>
          <a:p>
            <a:r>
              <a:rPr lang="en-NZ" dirty="0" smtClean="0"/>
              <a:t>Augmentation</a:t>
            </a:r>
          </a:p>
          <a:p>
            <a:r>
              <a:rPr lang="en-NZ" dirty="0" smtClean="0"/>
              <a:t>Drug holidays </a:t>
            </a:r>
          </a:p>
          <a:p>
            <a:r>
              <a:rPr lang="en-NZ" smtClean="0"/>
              <a:t>“Ring the changes”</a:t>
            </a:r>
          </a:p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553813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41</TotalTime>
  <Words>282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Tw Cen MT</vt:lpstr>
      <vt:lpstr>Circuit</vt:lpstr>
      <vt:lpstr>Restless Leg Syndrome</vt:lpstr>
      <vt:lpstr>What is it?</vt:lpstr>
      <vt:lpstr>Diagnosis</vt:lpstr>
      <vt:lpstr>Investigations</vt:lpstr>
      <vt:lpstr>Treatment 1</vt:lpstr>
      <vt:lpstr>Treatment 2</vt:lpstr>
      <vt:lpstr>Treatment 3</vt:lpstr>
      <vt:lpstr>Its more about how you use the drugs!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Restless Leg Syndrome</dc:title>
  <dc:creator>Andrew Veale</dc:creator>
  <cp:lastModifiedBy>Andrew Veale</cp:lastModifiedBy>
  <cp:revision>5</cp:revision>
  <dcterms:created xsi:type="dcterms:W3CDTF">2018-06-29T10:46:10Z</dcterms:created>
  <dcterms:modified xsi:type="dcterms:W3CDTF">2018-06-29T11:27:41Z</dcterms:modified>
</cp:coreProperties>
</file>